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9" r:id="rId2"/>
    <p:sldId id="260" r:id="rId3"/>
    <p:sldId id="258" r:id="rId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3A2"/>
    <a:srgbClr val="4BACC7"/>
    <a:srgbClr val="30859C"/>
    <a:srgbClr val="4E81BD"/>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405"/>
  </p:normalViewPr>
  <p:slideViewPr>
    <p:cSldViewPr snapToGrid="0">
      <p:cViewPr varScale="1">
        <p:scale>
          <a:sx n="87" d="100"/>
          <a:sy n="87"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0ED87-D903-4729-94BC-F6D6BD02C8A2}" type="datetimeFigureOut">
              <a:rPr lang="fr-FR" smtClean="0"/>
              <a:t>15/05/2023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D23A6-3DCE-478C-A69F-B05941824C70}" type="slidenum">
              <a:rPr lang="fr-FR" smtClean="0"/>
              <a:t>‹N°›</a:t>
            </a:fld>
            <a:endParaRPr lang="fr-FR"/>
          </a:p>
        </p:txBody>
      </p:sp>
    </p:spTree>
    <p:extLst>
      <p:ext uri="{BB962C8B-B14F-4D97-AF65-F5344CB8AC3E}">
        <p14:creationId xmlns:p14="http://schemas.microsoft.com/office/powerpoint/2010/main" val="4220292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Clarifions tout ceci par un exemple. Prenons un employé, membre du service Marketing dans une organisation.</a:t>
            </a:r>
          </a:p>
          <a:p>
            <a:r>
              <a:rPr lang="fr-FR" dirty="0"/>
              <a:t>Il est chargé de fixer le prix de vente d'un produit, en maximisant le bénéfice, tout en prenant en compte différents paramètres, comme les coûts, la demande, la capacité du marché, etc.</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1</a:t>
            </a:fld>
            <a:endParaRPr lang="fr-FR"/>
          </a:p>
        </p:txBody>
      </p:sp>
    </p:spTree>
    <p:extLst>
      <p:ext uri="{BB962C8B-B14F-4D97-AF65-F5344CB8AC3E}">
        <p14:creationId xmlns:p14="http://schemas.microsoft.com/office/powerpoint/2010/main" val="191766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obtenir son résultat, il télécharge une macro Excel sur son intranet. Puis il entre les paramètres du calcul, et obtient son résultat en cliquant sur un bouton.</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2</a:t>
            </a:fld>
            <a:endParaRPr lang="fr-FR"/>
          </a:p>
        </p:txBody>
      </p:sp>
    </p:spTree>
    <p:extLst>
      <p:ext uri="{BB962C8B-B14F-4D97-AF65-F5344CB8AC3E}">
        <p14:creationId xmlns:p14="http://schemas.microsoft.com/office/powerpoint/2010/main" val="179622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L'employé, le service, le processus de fixation du prix de vente font partie de la vue métier.</a:t>
            </a:r>
          </a:p>
          <a:p>
            <a:r>
              <a:rPr lang="fr-FR" dirty="0"/>
              <a:t>L'employé utilise le système informatique pour obtenir le résultat voulu. Cette capacité est d'ordre fonctionnelle.</a:t>
            </a:r>
          </a:p>
          <a:p>
            <a:r>
              <a:rPr lang="fr-FR" dirty="0"/>
              <a:t>Excel, la macro spécifique, les algorithmes qui y sont codés, le système d'exploitation nécessaire, font partie de l'aspect applicatif.</a:t>
            </a:r>
          </a:p>
          <a:p>
            <a:r>
              <a:rPr lang="fr-FR" dirty="0"/>
              <a:t>Enfin, le réseau, câbles, protocoles de communication, etc., qui ont </a:t>
            </a:r>
            <a:r>
              <a:rPr lang="fr-FR" dirty="0" err="1"/>
              <a:t>permi</a:t>
            </a:r>
            <a:r>
              <a:rPr lang="fr-FR" dirty="0"/>
              <a:t> le téléchargement et le PC sur lequel la macro tourne, sont des éléments de l'infrastructure.</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3</a:t>
            </a:fld>
            <a:endParaRPr lang="fr-FR"/>
          </a:p>
        </p:txBody>
      </p:sp>
    </p:spTree>
    <p:extLst>
      <p:ext uri="{BB962C8B-B14F-4D97-AF65-F5344CB8AC3E}">
        <p14:creationId xmlns:p14="http://schemas.microsoft.com/office/powerpoint/2010/main" val="325840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91527-38C2-10F4-0BFF-94585CE4B37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BA4A52-DF23-6979-1F1C-76097739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DDF4B2-DF9F-3335-928B-8E34CA83B31F}"/>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E7C2FAFF-E2A9-21DE-01A7-D56466922F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DE57E6-319E-AF81-1FBC-74F4962A47D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4678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C1CA2-7488-D9C1-EB35-3E539F020E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C6982F0-2DF4-50FF-3BB4-690985ED8A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A674A-DD39-C6A9-FC67-F25C9B082B16}"/>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87E7093F-B1D0-F163-884D-64928EA1D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A28CA0-4DF2-E71F-2B3E-E516A17F065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9861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0A8F9D0-1E94-3E88-5683-A0D5278685C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1C8D49-6AA5-8435-3468-D1582399BE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CECD-0E39-7B8B-3838-645D68A6489B}"/>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F9ADA2B4-6B36-EC71-0315-ECA50895BA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ED646-B01F-1787-E938-6F0C1FD066F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4780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531BE-CFF8-0646-C650-5A76712908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0F7791-1E5B-4A08-030C-362F1C7863F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03DEE2-902C-5E78-3607-E94E68CFAD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96927B60-1A37-8195-4EB2-B3273DB26C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1DAF8E-6273-8140-0EF5-FF9F1DC04C7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3654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5D037-313E-3550-A8CD-D280C415DD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BC4316-E573-BDCE-407F-25C0DF92C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35CE93-4768-892F-FB51-D4C0AC359C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57D37F4F-34A5-28D5-77D7-B2CA155EAC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5E6FF-8317-5316-CC97-089A91687135}"/>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05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13AC1-C142-724D-67FE-66F20B464E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00C8BA-B84D-2C79-E5DB-676B5279A87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BF91DA-CC2B-FC9D-2CA0-450486F26F1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043A72-5E65-F0A1-FD06-F88C9A3B6810}"/>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CEB13DE1-C57B-9EF1-3CCB-0B72711113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7024BF-B638-92F8-2AF5-BAB799E5871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04061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ABC6A-0242-1180-8927-EBE8B53689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AD5330-9023-1969-FABE-C4B63EAAD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A02075-E42D-A77C-28F9-FA242F1064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53FCA6-6A93-A16E-AD65-49716E92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5B0DB87-2E76-170A-156B-82521CA554F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F38A5-8716-4AAC-21A6-AEDE2926BD0D}"/>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8" name="Espace réservé du pied de page 7">
            <a:extLst>
              <a:ext uri="{FF2B5EF4-FFF2-40B4-BE49-F238E27FC236}">
                <a16:creationId xmlns:a16="http://schemas.microsoft.com/office/drawing/2014/main" id="{BF15A903-1876-87AB-9CFA-EC1110E14B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46845A-7D83-FB39-C916-55FC6E44181C}"/>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1374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2ADF9-BCBD-50AE-075A-4024877E1CE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8A1ECC-24F0-1CDD-DD52-3CD659C39812}"/>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4" name="Espace réservé du pied de page 3">
            <a:extLst>
              <a:ext uri="{FF2B5EF4-FFF2-40B4-BE49-F238E27FC236}">
                <a16:creationId xmlns:a16="http://schemas.microsoft.com/office/drawing/2014/main" id="{21624D13-F94D-05F0-3E97-B8E875D20C6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9D8691-7041-0850-238F-840C73319632}"/>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3214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9404AEA-F5B1-1CB8-3232-747A11AAAF95}"/>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3" name="Espace réservé du pied de page 2">
            <a:extLst>
              <a:ext uri="{FF2B5EF4-FFF2-40B4-BE49-F238E27FC236}">
                <a16:creationId xmlns:a16="http://schemas.microsoft.com/office/drawing/2014/main" id="{75F064F9-2C37-8420-034E-43208A333C4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F59F8A-7BD2-73A2-2E98-CD70C243EAD4}"/>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841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F2FBE-5864-00C5-34E1-4FCF30C29F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E5AF06-5C0F-7E18-62A7-09E9D3650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71F455-DD0E-E5BA-2A0D-1EF6D0E91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CBE3DF-32FA-E7E5-9710-65A663D47311}"/>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9DBCDCF1-B4F4-388B-2F6E-F6B596AE8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7367AC-7CE4-D91C-8364-9826343EEBCD}"/>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6268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536DD-E31E-E235-254F-5517C75B3B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4DA6E84-AD13-8B90-26CD-6FE2E1DFB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77FA83-852A-E2E8-A260-3CC260F0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5DE57-B1FA-1986-0F2C-E670D51F7A04}"/>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D7AA71FC-535C-18E9-DBA9-B654305C19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2370950-FFE8-A10B-9996-91B245CA485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60798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688BA8-AA06-D884-34EB-07A335152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E09875-48D9-CDDE-FC11-A07A7FE48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527142-9E9B-252E-C060-C9688FA5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A1A945D9-FA37-EC97-7C14-354C4DE33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DFF9A4-BB61-C987-3903-6EB418EE2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AE744-7852-1B4B-B851-1C91F2868317}" type="slidenum">
              <a:rPr lang="fr-FR" smtClean="0"/>
              <a:t>‹N°›</a:t>
            </a:fld>
            <a:endParaRPr lang="fr-FR"/>
          </a:p>
        </p:txBody>
      </p:sp>
    </p:spTree>
    <p:extLst>
      <p:ext uri="{BB962C8B-B14F-4D97-AF65-F5344CB8AC3E}">
        <p14:creationId xmlns:p14="http://schemas.microsoft.com/office/powerpoint/2010/main" val="39380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svg"/><Relationship Id="rId3" Type="http://schemas.openxmlformats.org/officeDocument/2006/relationships/audio" Target="../media/media1.wav"/><Relationship Id="rId7" Type="http://schemas.openxmlformats.org/officeDocument/2006/relationships/image" Target="../media/image2.svg"/><Relationship Id="rId12" Type="http://schemas.openxmlformats.org/officeDocument/2006/relationships/image" Target="../media/image7.png"/><Relationship Id="rId17" Type="http://schemas.openxmlformats.org/officeDocument/2006/relationships/image" Target="../media/image12.png"/><Relationship Id="rId2" Type="http://schemas.microsoft.com/office/2007/relationships/media" Target="../media/media1.wav"/><Relationship Id="rId16" Type="http://schemas.openxmlformats.org/officeDocument/2006/relationships/image" Target="../media/image11.png"/><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notesSlide" Target="../notesSlides/notesSlide1.xm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png"/><Relationship Id="rId3" Type="http://schemas.openxmlformats.org/officeDocument/2006/relationships/audio" Target="../media/media2.wav"/><Relationship Id="rId7" Type="http://schemas.openxmlformats.org/officeDocument/2006/relationships/image" Target="../media/image2.svg"/><Relationship Id="rId12" Type="http://schemas.openxmlformats.org/officeDocument/2006/relationships/image" Target="../media/image18.svg"/><Relationship Id="rId2" Type="http://schemas.microsoft.com/office/2007/relationships/media" Target="../media/media2.wav"/><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17.png"/><Relationship Id="rId5" Type="http://schemas.openxmlformats.org/officeDocument/2006/relationships/notesSlide" Target="../notesSlides/notesSlide2.xml"/><Relationship Id="rId10" Type="http://schemas.openxmlformats.org/officeDocument/2006/relationships/image" Target="../media/image16.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audio" Target="../media/media3.wav"/><Relationship Id="rId21" Type="http://schemas.openxmlformats.org/officeDocument/2006/relationships/image" Target="../media/image29.png"/><Relationship Id="rId7" Type="http://schemas.openxmlformats.org/officeDocument/2006/relationships/image" Target="../media/image2.svg"/><Relationship Id="rId12" Type="http://schemas.openxmlformats.org/officeDocument/2006/relationships/image" Target="../media/image14.png"/><Relationship Id="rId17" Type="http://schemas.openxmlformats.org/officeDocument/2006/relationships/image" Target="../media/image25.png"/><Relationship Id="rId25" Type="http://schemas.openxmlformats.org/officeDocument/2006/relationships/image" Target="../media/image32.svg"/><Relationship Id="rId2" Type="http://schemas.microsoft.com/office/2007/relationships/media" Target="../media/media3.wav"/><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tags" Target="../tags/tag3.xml"/><Relationship Id="rId6" Type="http://schemas.openxmlformats.org/officeDocument/2006/relationships/image" Target="../media/image1.png"/><Relationship Id="rId11" Type="http://schemas.openxmlformats.org/officeDocument/2006/relationships/image" Target="../media/image20.svg"/><Relationship Id="rId24" Type="http://schemas.openxmlformats.org/officeDocument/2006/relationships/image" Target="../media/image31.png"/><Relationship Id="rId5" Type="http://schemas.openxmlformats.org/officeDocument/2006/relationships/notesSlide" Target="../notesSlides/notesSlide3.xml"/><Relationship Id="rId15" Type="http://schemas.openxmlformats.org/officeDocument/2006/relationships/image" Target="../media/image23.png"/><Relationship Id="rId23" Type="http://schemas.openxmlformats.org/officeDocument/2006/relationships/image" Target="../media/image11.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slideLayout" Target="../slideLayouts/slideLayout7.xml"/><Relationship Id="rId9" Type="http://schemas.openxmlformats.org/officeDocument/2006/relationships/image" Target="../media/image13.svg"/><Relationship Id="rId14" Type="http://schemas.openxmlformats.org/officeDocument/2006/relationships/image" Target="../media/image22.svg"/><Relationship Id="rId22"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0489D28-66A6-148B-E332-CCB4283DA374}"/>
              </a:ext>
            </a:extLst>
          </p:cNvPr>
          <p:cNvSpPr/>
          <p:nvPr/>
        </p:nvSpPr>
        <p:spPr>
          <a:xfrm>
            <a:off x="389448" y="2042198"/>
            <a:ext cx="2990630" cy="27736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Graphique 14" descr="Employé(e) de bureau">
            <a:extLst>
              <a:ext uri="{FF2B5EF4-FFF2-40B4-BE49-F238E27FC236}">
                <a16:creationId xmlns:a16="http://schemas.microsoft.com/office/drawing/2014/main" id="{94D0908D-E6FC-5546-F606-8CFDFBA59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5578" y="3082713"/>
            <a:ext cx="1391805" cy="1391805"/>
          </a:xfrm>
          <a:prstGeom prst="rect">
            <a:avLst/>
          </a:prstGeom>
        </p:spPr>
      </p:pic>
      <p:grpSp>
        <p:nvGrpSpPr>
          <p:cNvPr id="7" name="Groupe 6">
            <a:extLst>
              <a:ext uri="{FF2B5EF4-FFF2-40B4-BE49-F238E27FC236}">
                <a16:creationId xmlns:a16="http://schemas.microsoft.com/office/drawing/2014/main" id="{B106EA78-F20F-34CD-F414-94C6EEF1A034}"/>
              </a:ext>
            </a:extLst>
          </p:cNvPr>
          <p:cNvGrpSpPr/>
          <p:nvPr/>
        </p:nvGrpSpPr>
        <p:grpSpPr>
          <a:xfrm>
            <a:off x="4751144" y="2026996"/>
            <a:ext cx="4134165" cy="4134165"/>
            <a:chOff x="4751144" y="2026996"/>
            <a:chExt cx="4134165" cy="4134165"/>
          </a:xfrm>
        </p:grpSpPr>
        <p:pic>
          <p:nvPicPr>
            <p:cNvPr id="25" name="Graphique 24" descr="Balance de la justice">
              <a:extLst>
                <a:ext uri="{FF2B5EF4-FFF2-40B4-BE49-F238E27FC236}">
                  <a16:creationId xmlns:a16="http://schemas.microsoft.com/office/drawing/2014/main" id="{534845DC-B38A-4AFE-AAE1-A4D378C306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1144" y="2026996"/>
              <a:ext cx="4134165" cy="4134165"/>
            </a:xfrm>
            <a:prstGeom prst="rect">
              <a:avLst/>
            </a:prstGeom>
          </p:spPr>
        </p:pic>
        <p:sp>
          <p:nvSpPr>
            <p:cNvPr id="39" name="Rectangle 38">
              <a:extLst>
                <a:ext uri="{FF2B5EF4-FFF2-40B4-BE49-F238E27FC236}">
                  <a16:creationId xmlns:a16="http://schemas.microsoft.com/office/drawing/2014/main" id="{561A0910-498D-E4A0-3CB3-A98E1FCEA78A}"/>
                </a:ext>
              </a:extLst>
            </p:cNvPr>
            <p:cNvSpPr/>
            <p:nvPr/>
          </p:nvSpPr>
          <p:spPr>
            <a:xfrm>
              <a:off x="5102388" y="3105890"/>
              <a:ext cx="1045231" cy="13275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0C540BC9-6C31-BE16-4C95-FC56E96C3C83}"/>
                </a:ext>
              </a:extLst>
            </p:cNvPr>
            <p:cNvSpPr/>
            <p:nvPr/>
          </p:nvSpPr>
          <p:spPr>
            <a:xfrm>
              <a:off x="7393663" y="3114837"/>
              <a:ext cx="1045231" cy="13275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Rectangle 41">
            <a:extLst>
              <a:ext uri="{FF2B5EF4-FFF2-40B4-BE49-F238E27FC236}">
                <a16:creationId xmlns:a16="http://schemas.microsoft.com/office/drawing/2014/main" id="{6E9927CE-A376-12B9-C4E2-DC51D2200601}"/>
              </a:ext>
            </a:extLst>
          </p:cNvPr>
          <p:cNvSpPr/>
          <p:nvPr/>
        </p:nvSpPr>
        <p:spPr>
          <a:xfrm>
            <a:off x="4443724" y="3391011"/>
            <a:ext cx="2285819" cy="1015663"/>
          </a:xfrm>
          <a:prstGeom prst="rect">
            <a:avLst/>
          </a:prstGeom>
          <a:noFill/>
        </p:spPr>
        <p:txBody>
          <a:bodyPr wrap="none" lIns="91440" tIns="45720" rIns="91440" bIns="45720">
            <a:spAutoFit/>
          </a:bodyPr>
          <a:lstStyle/>
          <a:p>
            <a:pPr algn="ctr"/>
            <a:r>
              <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coûts</a:t>
            </a:r>
          </a:p>
          <a:p>
            <a:pPr algn="ctr"/>
            <a:r>
              <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Demande</a:t>
            </a:r>
          </a:p>
          <a:p>
            <a:pPr algn="ctr"/>
            <a:r>
              <a:rPr lang="fr-FR"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Capacité du marché</a:t>
            </a:r>
            <a:endPar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nvGrpSpPr>
          <p:cNvPr id="6" name="Groupe 5">
            <a:extLst>
              <a:ext uri="{FF2B5EF4-FFF2-40B4-BE49-F238E27FC236}">
                <a16:creationId xmlns:a16="http://schemas.microsoft.com/office/drawing/2014/main" id="{3559714A-76DE-37BF-1386-AF1F64C99EA5}"/>
              </a:ext>
            </a:extLst>
          </p:cNvPr>
          <p:cNvGrpSpPr/>
          <p:nvPr/>
        </p:nvGrpSpPr>
        <p:grpSpPr>
          <a:xfrm>
            <a:off x="7432215" y="3603728"/>
            <a:ext cx="1282856" cy="970621"/>
            <a:chOff x="7432215" y="3603728"/>
            <a:chExt cx="1282856" cy="970621"/>
          </a:xfrm>
        </p:grpSpPr>
        <p:pic>
          <p:nvPicPr>
            <p:cNvPr id="23" name="Graphique 22" descr="Tendance à la hausse">
              <a:extLst>
                <a:ext uri="{FF2B5EF4-FFF2-40B4-BE49-F238E27FC236}">
                  <a16:creationId xmlns:a16="http://schemas.microsoft.com/office/drawing/2014/main" id="{F03CF5FB-60D6-3550-510F-EA6C3009E4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215" y="3659949"/>
              <a:ext cx="914400" cy="914400"/>
            </a:xfrm>
            <a:prstGeom prst="rect">
              <a:avLst/>
            </a:prstGeom>
          </p:spPr>
        </p:pic>
        <p:sp>
          <p:nvSpPr>
            <p:cNvPr id="43" name="Rectangle 42">
              <a:extLst>
                <a:ext uri="{FF2B5EF4-FFF2-40B4-BE49-F238E27FC236}">
                  <a16:creationId xmlns:a16="http://schemas.microsoft.com/office/drawing/2014/main" id="{1086E267-DCB2-43E4-6B48-418F8B85A289}"/>
                </a:ext>
              </a:extLst>
            </p:cNvPr>
            <p:cNvSpPr/>
            <p:nvPr/>
          </p:nvSpPr>
          <p:spPr>
            <a:xfrm>
              <a:off x="7615346" y="3603728"/>
              <a:ext cx="1099725" cy="400110"/>
            </a:xfrm>
            <a:prstGeom prst="rect">
              <a:avLst/>
            </a:prstGeom>
            <a:noFill/>
          </p:spPr>
          <p:txBody>
            <a:bodyPr wrap="none" lIns="91440" tIns="45720" rIns="91440" bIns="45720">
              <a:spAutoFit/>
            </a:bodyPr>
            <a:lstStyle/>
            <a:p>
              <a:pPr algn="ctr"/>
              <a:r>
                <a:rPr lang="fr-FR" sz="2000" b="1" cap="none" spc="0" dirty="0">
                  <a:ln w="12700" cmpd="sng">
                    <a:solidFill>
                      <a:schemeClr val="accent6">
                        <a:lumMod val="20000"/>
                        <a:lumOff val="80000"/>
                      </a:schemeClr>
                    </a:solidFill>
                    <a:prstDash val="solid"/>
                  </a:ln>
                  <a:solidFill>
                    <a:schemeClr val="accent6">
                      <a:lumMod val="20000"/>
                      <a:lumOff val="80000"/>
                    </a:schemeClr>
                  </a:solidFill>
                  <a:effectLst/>
                </a:rPr>
                <a:t>bénéfice</a:t>
              </a:r>
            </a:p>
          </p:txBody>
        </p:sp>
      </p:grpSp>
      <p:grpSp>
        <p:nvGrpSpPr>
          <p:cNvPr id="45" name="Groupe 44">
            <a:extLst>
              <a:ext uri="{FF2B5EF4-FFF2-40B4-BE49-F238E27FC236}">
                <a16:creationId xmlns:a16="http://schemas.microsoft.com/office/drawing/2014/main" id="{929D873B-7E94-D2CF-8165-C84D65E0AA61}"/>
              </a:ext>
            </a:extLst>
          </p:cNvPr>
          <p:cNvGrpSpPr/>
          <p:nvPr/>
        </p:nvGrpSpPr>
        <p:grpSpPr>
          <a:xfrm>
            <a:off x="6396069" y="1101243"/>
            <a:ext cx="1396767" cy="1572935"/>
            <a:chOff x="4571101" y="1856065"/>
            <a:chExt cx="1396767" cy="1572935"/>
          </a:xfrm>
        </p:grpSpPr>
        <p:grpSp>
          <p:nvGrpSpPr>
            <p:cNvPr id="36" name="Groupe 35">
              <a:extLst>
                <a:ext uri="{FF2B5EF4-FFF2-40B4-BE49-F238E27FC236}">
                  <a16:creationId xmlns:a16="http://schemas.microsoft.com/office/drawing/2014/main" id="{4A6C7BC6-9C50-747A-BE7B-25480CE4E583}"/>
                </a:ext>
              </a:extLst>
            </p:cNvPr>
            <p:cNvGrpSpPr/>
            <p:nvPr/>
          </p:nvGrpSpPr>
          <p:grpSpPr>
            <a:xfrm>
              <a:off x="4571101" y="1856065"/>
              <a:ext cx="1396767" cy="1572935"/>
              <a:chOff x="4510668" y="2473843"/>
              <a:chExt cx="1396767" cy="1572935"/>
            </a:xfrm>
          </p:grpSpPr>
          <p:pic>
            <p:nvPicPr>
              <p:cNvPr id="37" name="Graphique 36" descr="Indicateur">
                <a:extLst>
                  <a:ext uri="{FF2B5EF4-FFF2-40B4-BE49-F238E27FC236}">
                    <a16:creationId xmlns:a16="http://schemas.microsoft.com/office/drawing/2014/main" id="{FE135619-8082-2B46-C100-1203CA94F2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3035" y="3132378"/>
                <a:ext cx="914400" cy="914400"/>
              </a:xfrm>
              <a:prstGeom prst="rect">
                <a:avLst/>
              </a:prstGeom>
            </p:spPr>
          </p:pic>
          <p:pic>
            <p:nvPicPr>
              <p:cNvPr id="38" name="Graphique 37" descr="Sac de courses">
                <a:extLst>
                  <a:ext uri="{FF2B5EF4-FFF2-40B4-BE49-F238E27FC236}">
                    <a16:creationId xmlns:a16="http://schemas.microsoft.com/office/drawing/2014/main" id="{EFC777DD-D555-02BF-9E3C-2B92A5183F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10668" y="2473843"/>
                <a:ext cx="914400" cy="914400"/>
              </a:xfrm>
              <a:prstGeom prst="rect">
                <a:avLst/>
              </a:prstGeom>
            </p:spPr>
          </p:pic>
        </p:grpSp>
        <p:sp>
          <p:nvSpPr>
            <p:cNvPr id="44" name="Rectangle 43">
              <a:extLst>
                <a:ext uri="{FF2B5EF4-FFF2-40B4-BE49-F238E27FC236}">
                  <a16:creationId xmlns:a16="http://schemas.microsoft.com/office/drawing/2014/main" id="{7660EEDF-992E-693C-9915-58027BAEC6E1}"/>
                </a:ext>
              </a:extLst>
            </p:cNvPr>
            <p:cNvSpPr/>
            <p:nvPr/>
          </p:nvSpPr>
          <p:spPr>
            <a:xfrm rot="2741604">
              <a:off x="5303642" y="2843974"/>
              <a:ext cx="502061" cy="400110"/>
            </a:xfrm>
            <a:prstGeom prst="rect">
              <a:avLst/>
            </a:prstGeom>
            <a:noFill/>
          </p:spPr>
          <p:txBody>
            <a:bodyPr wrap="none" lIns="91440" tIns="45720" rIns="91440" bIns="45720">
              <a:spAutoFit/>
            </a:bodyPr>
            <a:lstStyle/>
            <a:p>
              <a:pPr algn="ctr"/>
              <a:r>
                <a:rPr lang="fr-FR" sz="2000" b="1" dirty="0">
                  <a:ln w="0"/>
                  <a:solidFill>
                    <a:schemeClr val="bg1"/>
                  </a:solidFill>
                  <a:effectLst>
                    <a:outerShdw blurRad="38100" dist="19050" dir="2700000" algn="tl" rotWithShape="0">
                      <a:schemeClr val="dk1">
                        <a:alpha val="40000"/>
                      </a:schemeClr>
                    </a:outerShdw>
                  </a:effectLst>
                </a:rPr>
                <a:t>%</a:t>
              </a:r>
              <a:r>
                <a:rPr lang="fr-FR" sz="2000" b="1" cap="none" spc="0" dirty="0">
                  <a:ln w="0"/>
                  <a:solidFill>
                    <a:schemeClr val="bg1"/>
                  </a:solidFill>
                  <a:effectLst>
                    <a:outerShdw blurRad="38100" dist="19050" dir="2700000" algn="tl" rotWithShape="0">
                      <a:schemeClr val="dk1">
                        <a:alpha val="40000"/>
                      </a:schemeClr>
                    </a:outerShdw>
                  </a:effectLst>
                </a:rPr>
                <a:t>$</a:t>
              </a:r>
            </a:p>
          </p:txBody>
        </p:sp>
      </p:grpSp>
      <p:pic>
        <p:nvPicPr>
          <p:cNvPr id="2" name="Soundly Voice Designer, Camille">
            <a:hlinkClick r:id="" action="ppaction://media"/>
            <a:extLst>
              <a:ext uri="{FF2B5EF4-FFF2-40B4-BE49-F238E27FC236}">
                <a16:creationId xmlns:a16="http://schemas.microsoft.com/office/drawing/2014/main" id="{B946D699-859D-1157-5B8C-3D43C780BD58}"/>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0326822" y="5067358"/>
            <a:ext cx="487362" cy="487363"/>
          </a:xfrm>
          <a:prstGeom prst="rect">
            <a:avLst/>
          </a:prstGeom>
        </p:spPr>
      </p:pic>
      <p:pic>
        <p:nvPicPr>
          <p:cNvPr id="4" name="Graphique 3" descr="Accueil">
            <a:extLst>
              <a:ext uri="{FF2B5EF4-FFF2-40B4-BE49-F238E27FC236}">
                <a16:creationId xmlns:a16="http://schemas.microsoft.com/office/drawing/2014/main" id="{96D01B55-B2F5-AD8C-6269-46A124B849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7362" y="2029201"/>
            <a:ext cx="744523" cy="744523"/>
          </a:xfrm>
          <a:prstGeom prst="rect">
            <a:avLst/>
          </a:prstGeom>
        </p:spPr>
      </p:pic>
      <p:sp>
        <p:nvSpPr>
          <p:cNvPr id="5" name="ZoneTexte 4">
            <a:extLst>
              <a:ext uri="{FF2B5EF4-FFF2-40B4-BE49-F238E27FC236}">
                <a16:creationId xmlns:a16="http://schemas.microsoft.com/office/drawing/2014/main" id="{F3693003-A670-940A-48FF-680B0EC4E7E0}"/>
              </a:ext>
            </a:extLst>
          </p:cNvPr>
          <p:cNvSpPr txBox="1"/>
          <p:nvPr/>
        </p:nvSpPr>
        <p:spPr>
          <a:xfrm>
            <a:off x="1278232" y="2304846"/>
            <a:ext cx="1870897" cy="369332"/>
          </a:xfrm>
          <a:prstGeom prst="rect">
            <a:avLst/>
          </a:prstGeom>
          <a:noFill/>
        </p:spPr>
        <p:txBody>
          <a:bodyPr wrap="none" rtlCol="0">
            <a:spAutoFit/>
          </a:bodyPr>
          <a:lstStyle/>
          <a:p>
            <a:r>
              <a:rPr lang="fr-FR" dirty="0"/>
              <a:t>Service Marketing</a:t>
            </a:r>
          </a:p>
        </p:txBody>
      </p:sp>
    </p:spTree>
    <p:custDataLst>
      <p:tags r:id="rId1"/>
    </p:custDataLst>
    <p:extLst>
      <p:ext uri="{BB962C8B-B14F-4D97-AF65-F5344CB8AC3E}">
        <p14:creationId xmlns:p14="http://schemas.microsoft.com/office/powerpoint/2010/main" val="226836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387">
        <p159:morph option="byObject"/>
      </p:transition>
    </mc:Choice>
    <mc:Fallback xmlns="">
      <p:transition spd="slow" advTm="21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5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circle(in)">
                                      <p:cBhvr>
                                        <p:cTn id="27" dur="20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3" grpId="0" animBg="1"/>
      <p:bldP spid="42" grpId="0"/>
      <p:bldP spid="5" grpId="0"/>
    </p:bldLst>
  </p:timing>
  <p:extLst>
    <p:ext uri="{E180D4A7-C9FB-4DFB-919C-405C955672EB}">
      <p14:showEvtLst xmlns:p14="http://schemas.microsoft.com/office/powerpoint/2010/main">
        <p14:playEvt time="10" objId="2"/>
        <p14:stopEvt time="20590"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que 14" descr="Employé(e) de bureau">
            <a:extLst>
              <a:ext uri="{FF2B5EF4-FFF2-40B4-BE49-F238E27FC236}">
                <a16:creationId xmlns:a16="http://schemas.microsoft.com/office/drawing/2014/main" id="{94D0908D-E6FC-5546-F606-8CFDFBA59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5055" y="2386669"/>
            <a:ext cx="1304486" cy="1304486"/>
          </a:xfrm>
          <a:prstGeom prst="rect">
            <a:avLst/>
          </a:prstGeom>
        </p:spPr>
      </p:pic>
      <p:pic>
        <p:nvPicPr>
          <p:cNvPr id="31" name="Image 30">
            <a:extLst>
              <a:ext uri="{FF2B5EF4-FFF2-40B4-BE49-F238E27FC236}">
                <a16:creationId xmlns:a16="http://schemas.microsoft.com/office/drawing/2014/main" id="{73ACFD83-28A1-5A63-316F-8615904DA16A}"/>
              </a:ext>
            </a:extLst>
          </p:cNvPr>
          <p:cNvPicPr>
            <a:picLocks noChangeAspect="1"/>
          </p:cNvPicPr>
          <p:nvPr/>
        </p:nvPicPr>
        <p:blipFill>
          <a:blip r:embed="rId8"/>
          <a:stretch>
            <a:fillRect/>
          </a:stretch>
        </p:blipFill>
        <p:spPr>
          <a:xfrm flipV="1">
            <a:off x="8228168" y="1732609"/>
            <a:ext cx="765938" cy="702506"/>
          </a:xfrm>
          <a:prstGeom prst="rect">
            <a:avLst/>
          </a:prstGeom>
        </p:spPr>
      </p:pic>
      <p:pic>
        <p:nvPicPr>
          <p:cNvPr id="3" name="Graphique 2" descr="Internet">
            <a:extLst>
              <a:ext uri="{FF2B5EF4-FFF2-40B4-BE49-F238E27FC236}">
                <a16:creationId xmlns:a16="http://schemas.microsoft.com/office/drawing/2014/main" id="{6236179A-C468-4435-8EFF-FA367ED6B0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8894" y="4881163"/>
            <a:ext cx="1304486" cy="1304486"/>
          </a:xfrm>
          <a:prstGeom prst="rect">
            <a:avLst/>
          </a:prstGeom>
        </p:spPr>
      </p:pic>
      <p:pic>
        <p:nvPicPr>
          <p:cNvPr id="5" name="Graphique 4" descr="Télécharger">
            <a:extLst>
              <a:ext uri="{FF2B5EF4-FFF2-40B4-BE49-F238E27FC236}">
                <a16:creationId xmlns:a16="http://schemas.microsoft.com/office/drawing/2014/main" id="{21D94481-43D5-B492-0F16-4746D9DCE8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7090" y="2386669"/>
            <a:ext cx="1304486" cy="1304486"/>
          </a:xfrm>
          <a:prstGeom prst="rect">
            <a:avLst/>
          </a:prstGeom>
        </p:spPr>
      </p:pic>
      <p:sp>
        <p:nvSpPr>
          <p:cNvPr id="6" name="Flèche : droite 5">
            <a:extLst>
              <a:ext uri="{FF2B5EF4-FFF2-40B4-BE49-F238E27FC236}">
                <a16:creationId xmlns:a16="http://schemas.microsoft.com/office/drawing/2014/main" id="{4F9F76A6-FD44-B375-920D-975A45CEA215}"/>
              </a:ext>
            </a:extLst>
          </p:cNvPr>
          <p:cNvSpPr/>
          <p:nvPr/>
        </p:nvSpPr>
        <p:spPr>
          <a:xfrm>
            <a:off x="3044992" y="3092130"/>
            <a:ext cx="1570014" cy="323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55DBD143-D435-693E-B452-0A980E9BED8E}"/>
              </a:ext>
            </a:extLst>
          </p:cNvPr>
          <p:cNvSpPr/>
          <p:nvPr/>
        </p:nvSpPr>
        <p:spPr>
          <a:xfrm rot="20167933">
            <a:off x="6067549" y="2479840"/>
            <a:ext cx="2045776" cy="418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FE47578E-AD5E-5308-6F74-0C9CDBA8CA62}"/>
              </a:ext>
            </a:extLst>
          </p:cNvPr>
          <p:cNvSpPr/>
          <p:nvPr/>
        </p:nvSpPr>
        <p:spPr>
          <a:xfrm rot="5400000">
            <a:off x="7581909" y="3568289"/>
            <a:ext cx="2058456" cy="416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Soundly Voice Designer, Camille 1">
            <a:hlinkClick r:id="" action="ppaction://media"/>
            <a:extLst>
              <a:ext uri="{FF2B5EF4-FFF2-40B4-BE49-F238E27FC236}">
                <a16:creationId xmlns:a16="http://schemas.microsoft.com/office/drawing/2014/main" id="{6755C097-C926-BE05-E9D4-27381FD5453F}"/>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879935" y="5533406"/>
            <a:ext cx="487363" cy="487362"/>
          </a:xfrm>
          <a:prstGeom prst="rect">
            <a:avLst/>
          </a:prstGeom>
        </p:spPr>
      </p:pic>
    </p:spTree>
    <p:custDataLst>
      <p:tags r:id="rId1"/>
    </p:custDataLst>
    <p:extLst>
      <p:ext uri="{BB962C8B-B14F-4D97-AF65-F5344CB8AC3E}">
        <p14:creationId xmlns:p14="http://schemas.microsoft.com/office/powerpoint/2010/main" val="269929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123">
        <p159:morph option="byObject"/>
      </p:transition>
    </mc:Choice>
    <mc:Fallback xmlns="">
      <p:transition spd="slow" advTm="131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7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12124"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C947DA-C4C3-71E5-C5B8-0294D5C29E38}"/>
              </a:ext>
            </a:extLst>
          </p:cNvPr>
          <p:cNvSpPr/>
          <p:nvPr/>
        </p:nvSpPr>
        <p:spPr>
          <a:xfrm>
            <a:off x="379378" y="351232"/>
            <a:ext cx="11157625" cy="6380901"/>
          </a:xfrm>
          <a:prstGeom prst="rect">
            <a:avLst/>
          </a:prstGeom>
          <a:solidFill>
            <a:schemeClr val="accent6">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 name="Double flèche verticale 1">
            <a:extLst>
              <a:ext uri="{FF2B5EF4-FFF2-40B4-BE49-F238E27FC236}">
                <a16:creationId xmlns:a16="http://schemas.microsoft.com/office/drawing/2014/main" id="{76F7F300-DF18-6E69-AAFF-40F42FD09E6B}"/>
              </a:ext>
            </a:extLst>
          </p:cNvPr>
          <p:cNvSpPr/>
          <p:nvPr/>
        </p:nvSpPr>
        <p:spPr>
          <a:xfrm>
            <a:off x="8651819" y="4256091"/>
            <a:ext cx="1484324" cy="2060301"/>
          </a:xfrm>
          <a:prstGeom prst="upDown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sz="1800" dirty="0"/>
              <a:t>Système informatique</a:t>
            </a:r>
          </a:p>
        </p:txBody>
      </p:sp>
      <p:sp>
        <p:nvSpPr>
          <p:cNvPr id="4" name="Rectangle : coins arrondis 3">
            <a:extLst>
              <a:ext uri="{FF2B5EF4-FFF2-40B4-BE49-F238E27FC236}">
                <a16:creationId xmlns:a16="http://schemas.microsoft.com/office/drawing/2014/main" id="{C7671D70-AB09-9957-E967-22CDB0281E7F}"/>
              </a:ext>
            </a:extLst>
          </p:cNvPr>
          <p:cNvSpPr/>
          <p:nvPr/>
        </p:nvSpPr>
        <p:spPr>
          <a:xfrm>
            <a:off x="3616208" y="5380288"/>
            <a:ext cx="4888489" cy="936104"/>
          </a:xfrm>
          <a:prstGeom prst="roundRect">
            <a:avLst/>
          </a:prstGeom>
          <a:solidFill>
            <a:srgbClr val="1E497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49263" eaLnBrk="0" fontAlgn="base" hangingPunct="0">
              <a:spcBef>
                <a:spcPct val="0"/>
              </a:spcBef>
              <a:spcAft>
                <a:spcPct val="0"/>
              </a:spcAft>
            </a:pPr>
            <a:r>
              <a:rPr lang="fr-FR" sz="3200" dirty="0"/>
              <a:t>Vue Infrastructure</a:t>
            </a:r>
          </a:p>
        </p:txBody>
      </p:sp>
      <p:sp>
        <p:nvSpPr>
          <p:cNvPr id="5" name="Rectangle : coins arrondis 4">
            <a:extLst>
              <a:ext uri="{FF2B5EF4-FFF2-40B4-BE49-F238E27FC236}">
                <a16:creationId xmlns:a16="http://schemas.microsoft.com/office/drawing/2014/main" id="{FC66365B-5FEE-C8F5-011A-0D75D341F04D}"/>
              </a:ext>
            </a:extLst>
          </p:cNvPr>
          <p:cNvSpPr/>
          <p:nvPr/>
        </p:nvSpPr>
        <p:spPr>
          <a:xfrm>
            <a:off x="3616208" y="4305223"/>
            <a:ext cx="4888489" cy="936104"/>
          </a:xfrm>
          <a:prstGeom prst="roundRect">
            <a:avLst/>
          </a:prstGeom>
          <a:solidFill>
            <a:srgbClr val="4E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applicative</a:t>
            </a:r>
          </a:p>
        </p:txBody>
      </p:sp>
      <p:sp>
        <p:nvSpPr>
          <p:cNvPr id="6" name="Rectangle : coins arrondis 5">
            <a:extLst>
              <a:ext uri="{FF2B5EF4-FFF2-40B4-BE49-F238E27FC236}">
                <a16:creationId xmlns:a16="http://schemas.microsoft.com/office/drawing/2014/main" id="{63C5C5D9-9E80-0EDC-230C-CBA8F384A922}"/>
              </a:ext>
            </a:extLst>
          </p:cNvPr>
          <p:cNvSpPr/>
          <p:nvPr/>
        </p:nvSpPr>
        <p:spPr>
          <a:xfrm>
            <a:off x="3615961" y="3230157"/>
            <a:ext cx="4888489" cy="936104"/>
          </a:xfrm>
          <a:prstGeom prst="roundRect">
            <a:avLst/>
          </a:prstGeom>
          <a:solidFill>
            <a:srgbClr val="30859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fonctionnelle</a:t>
            </a:r>
          </a:p>
        </p:txBody>
      </p:sp>
      <p:sp>
        <p:nvSpPr>
          <p:cNvPr id="7" name="Rectangle : coins arrondis 6">
            <a:extLst>
              <a:ext uri="{FF2B5EF4-FFF2-40B4-BE49-F238E27FC236}">
                <a16:creationId xmlns:a16="http://schemas.microsoft.com/office/drawing/2014/main" id="{D95A52A3-5E86-B04A-69C6-3DEC366CDDB4}"/>
              </a:ext>
            </a:extLst>
          </p:cNvPr>
          <p:cNvSpPr/>
          <p:nvPr/>
        </p:nvSpPr>
        <p:spPr>
          <a:xfrm>
            <a:off x="3615961" y="2155091"/>
            <a:ext cx="4888489" cy="936104"/>
          </a:xfrm>
          <a:prstGeom prst="roundRect">
            <a:avLst/>
          </a:prstGeom>
          <a:solidFill>
            <a:srgbClr val="4BAC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métier</a:t>
            </a:r>
          </a:p>
        </p:txBody>
      </p:sp>
      <p:sp>
        <p:nvSpPr>
          <p:cNvPr id="8" name="Rectangle : coins arrondis 7">
            <a:extLst>
              <a:ext uri="{FF2B5EF4-FFF2-40B4-BE49-F238E27FC236}">
                <a16:creationId xmlns:a16="http://schemas.microsoft.com/office/drawing/2014/main" id="{357EC505-5EDE-3591-2030-25A56A3B3A3C}"/>
              </a:ext>
            </a:extLst>
          </p:cNvPr>
          <p:cNvSpPr/>
          <p:nvPr/>
        </p:nvSpPr>
        <p:spPr>
          <a:xfrm>
            <a:off x="3623664" y="647391"/>
            <a:ext cx="4888489" cy="936104"/>
          </a:xfrm>
          <a:prstGeom prst="roundRect">
            <a:avLst/>
          </a:prstGeom>
          <a:solidFill>
            <a:srgbClr val="8063A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stratégie</a:t>
            </a:r>
          </a:p>
        </p:txBody>
      </p:sp>
      <p:sp>
        <p:nvSpPr>
          <p:cNvPr id="14" name="Rectangle 13">
            <a:extLst>
              <a:ext uri="{FF2B5EF4-FFF2-40B4-BE49-F238E27FC236}">
                <a16:creationId xmlns:a16="http://schemas.microsoft.com/office/drawing/2014/main" id="{2919B3FD-3750-9E52-CEA6-E4E36A73CC37}"/>
              </a:ext>
            </a:extLst>
          </p:cNvPr>
          <p:cNvSpPr/>
          <p:nvPr/>
        </p:nvSpPr>
        <p:spPr>
          <a:xfrm rot="16200000">
            <a:off x="7899198" y="3305558"/>
            <a:ext cx="5549417" cy="472251"/>
          </a:xfrm>
          <a:prstGeom prst="rect">
            <a:avLst/>
          </a:prstGeom>
          <a:solidFill>
            <a:srgbClr val="FFFF00">
              <a:alpha val="28000"/>
            </a:srgbClr>
          </a:solidFill>
          <a:ln w="28575">
            <a:solidFill>
              <a:srgbClr val="FFFF00"/>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n w="0"/>
                <a:solidFill>
                  <a:srgbClr val="FFFF00"/>
                </a:solidFill>
                <a:effectLst>
                  <a:outerShdw blurRad="38100" dist="19050" dir="2700000" algn="tl" rotWithShape="0">
                    <a:schemeClr val="dk1">
                      <a:alpha val="40000"/>
                    </a:schemeClr>
                  </a:outerShdw>
                </a:effectLst>
              </a:rPr>
              <a:t>Données</a:t>
            </a:r>
          </a:p>
        </p:txBody>
      </p:sp>
      <p:sp>
        <p:nvSpPr>
          <p:cNvPr id="17" name="Rectangle 16">
            <a:extLst>
              <a:ext uri="{FF2B5EF4-FFF2-40B4-BE49-F238E27FC236}">
                <a16:creationId xmlns:a16="http://schemas.microsoft.com/office/drawing/2014/main" id="{F0069A69-C2FC-6DC6-D613-B6156A834C2A}"/>
              </a:ext>
            </a:extLst>
          </p:cNvPr>
          <p:cNvSpPr/>
          <p:nvPr/>
        </p:nvSpPr>
        <p:spPr>
          <a:xfrm>
            <a:off x="129184" y="-26934"/>
            <a:ext cx="2592288" cy="36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Système d'information</a:t>
            </a:r>
          </a:p>
        </p:txBody>
      </p:sp>
      <p:pic>
        <p:nvPicPr>
          <p:cNvPr id="18" name="Graphique 17" descr="Employé(e) de bureau">
            <a:extLst>
              <a:ext uri="{FF2B5EF4-FFF2-40B4-BE49-F238E27FC236}">
                <a16:creationId xmlns:a16="http://schemas.microsoft.com/office/drawing/2014/main" id="{2F82F132-6E43-A9A0-4583-AF55E09230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207" y="2248981"/>
            <a:ext cx="744523" cy="744523"/>
          </a:xfrm>
          <a:prstGeom prst="rect">
            <a:avLst/>
          </a:prstGeom>
        </p:spPr>
      </p:pic>
      <p:pic>
        <p:nvPicPr>
          <p:cNvPr id="19" name="Graphique 18" descr="Accueil">
            <a:extLst>
              <a:ext uri="{FF2B5EF4-FFF2-40B4-BE49-F238E27FC236}">
                <a16:creationId xmlns:a16="http://schemas.microsoft.com/office/drawing/2014/main" id="{166CE903-C42B-5273-A1DC-E245B42965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8872" y="2269755"/>
            <a:ext cx="744523" cy="744523"/>
          </a:xfrm>
          <a:prstGeom prst="rect">
            <a:avLst/>
          </a:prstGeom>
        </p:spPr>
      </p:pic>
      <p:pic>
        <p:nvPicPr>
          <p:cNvPr id="20" name="Graphique 19" descr="Flèche en cercle">
            <a:extLst>
              <a:ext uri="{FF2B5EF4-FFF2-40B4-BE49-F238E27FC236}">
                <a16:creationId xmlns:a16="http://schemas.microsoft.com/office/drawing/2014/main" id="{2449EEE4-3425-0096-EF08-3F961F98B2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8479" y="2269755"/>
            <a:ext cx="744523" cy="744523"/>
          </a:xfrm>
          <a:prstGeom prst="rect">
            <a:avLst/>
          </a:prstGeom>
        </p:spPr>
      </p:pic>
      <p:pic>
        <p:nvPicPr>
          <p:cNvPr id="24" name="Graphique 23" descr="Employé(e) de bureau">
            <a:extLst>
              <a:ext uri="{FF2B5EF4-FFF2-40B4-BE49-F238E27FC236}">
                <a16:creationId xmlns:a16="http://schemas.microsoft.com/office/drawing/2014/main" id="{CDEB85E7-BB8A-6FBA-600D-BC0579C2A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12" y="3230157"/>
            <a:ext cx="744523" cy="744523"/>
          </a:xfrm>
          <a:prstGeom prst="rect">
            <a:avLst/>
          </a:prstGeom>
        </p:spPr>
      </p:pic>
      <p:sp>
        <p:nvSpPr>
          <p:cNvPr id="25" name="Flèche : droite 24">
            <a:extLst>
              <a:ext uri="{FF2B5EF4-FFF2-40B4-BE49-F238E27FC236}">
                <a16:creationId xmlns:a16="http://schemas.microsoft.com/office/drawing/2014/main" id="{189593AF-8A0C-3C72-4033-19BD00E47B8F}"/>
              </a:ext>
            </a:extLst>
          </p:cNvPr>
          <p:cNvSpPr/>
          <p:nvPr/>
        </p:nvSpPr>
        <p:spPr>
          <a:xfrm>
            <a:off x="1508943" y="3572401"/>
            <a:ext cx="629174" cy="262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9F8D60E1-3CB5-9402-717D-73782C5CB169}"/>
              </a:ext>
            </a:extLst>
          </p:cNvPr>
          <p:cNvPicPr>
            <a:picLocks noChangeAspect="1"/>
          </p:cNvPicPr>
          <p:nvPr/>
        </p:nvPicPr>
        <p:blipFill>
          <a:blip r:embed="rId12"/>
          <a:stretch>
            <a:fillRect/>
          </a:stretch>
        </p:blipFill>
        <p:spPr>
          <a:xfrm flipV="1">
            <a:off x="523758" y="4636742"/>
            <a:ext cx="536895" cy="492433"/>
          </a:xfrm>
          <a:prstGeom prst="rect">
            <a:avLst/>
          </a:prstGeom>
        </p:spPr>
      </p:pic>
      <p:pic>
        <p:nvPicPr>
          <p:cNvPr id="32" name="Graphique 31" descr="Cloud Computing">
            <a:extLst>
              <a:ext uri="{FF2B5EF4-FFF2-40B4-BE49-F238E27FC236}">
                <a16:creationId xmlns:a16="http://schemas.microsoft.com/office/drawing/2014/main" id="{3CE6A3AE-E79A-2225-DA5D-7FE27CA93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0556" y="5460080"/>
            <a:ext cx="830997" cy="830997"/>
          </a:xfrm>
          <a:prstGeom prst="rect">
            <a:avLst/>
          </a:prstGeom>
        </p:spPr>
      </p:pic>
      <p:pic>
        <p:nvPicPr>
          <p:cNvPr id="34" name="Graphique 33" descr="Antenne relais téléphonique">
            <a:extLst>
              <a:ext uri="{FF2B5EF4-FFF2-40B4-BE49-F238E27FC236}">
                <a16:creationId xmlns:a16="http://schemas.microsoft.com/office/drawing/2014/main" id="{CA9D9F2F-BD53-48B2-24EB-C2DEE43420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195" y="5461704"/>
            <a:ext cx="830997" cy="830997"/>
          </a:xfrm>
          <a:prstGeom prst="rect">
            <a:avLst/>
          </a:prstGeom>
        </p:spPr>
      </p:pic>
      <p:pic>
        <p:nvPicPr>
          <p:cNvPr id="36" name="Graphique 35" descr="USB">
            <a:extLst>
              <a:ext uri="{FF2B5EF4-FFF2-40B4-BE49-F238E27FC236}">
                <a16:creationId xmlns:a16="http://schemas.microsoft.com/office/drawing/2014/main" id="{E1872F31-409B-3498-6605-F7DFB1EC34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89875" y="5460080"/>
            <a:ext cx="830997" cy="830997"/>
          </a:xfrm>
          <a:prstGeom prst="rect">
            <a:avLst/>
          </a:prstGeom>
        </p:spPr>
      </p:pic>
      <p:pic>
        <p:nvPicPr>
          <p:cNvPr id="38" name="Graphique 37" descr="Conception Web">
            <a:extLst>
              <a:ext uri="{FF2B5EF4-FFF2-40B4-BE49-F238E27FC236}">
                <a16:creationId xmlns:a16="http://schemas.microsoft.com/office/drawing/2014/main" id="{9B585BA9-7F59-A563-8BF7-4FFC744B92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76614" y="4513773"/>
            <a:ext cx="795696" cy="795696"/>
          </a:xfrm>
          <a:prstGeom prst="rect">
            <a:avLst/>
          </a:prstGeom>
        </p:spPr>
      </p:pic>
      <p:pic>
        <p:nvPicPr>
          <p:cNvPr id="40" name="Graphique 39" descr="Ethernet">
            <a:extLst>
              <a:ext uri="{FF2B5EF4-FFF2-40B4-BE49-F238E27FC236}">
                <a16:creationId xmlns:a16="http://schemas.microsoft.com/office/drawing/2014/main" id="{7472D427-ED6F-CE04-6747-A96CB314D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42051" y="4524585"/>
            <a:ext cx="795696" cy="795696"/>
          </a:xfrm>
          <a:prstGeom prst="rect">
            <a:avLst/>
          </a:prstGeom>
        </p:spPr>
      </p:pic>
      <p:pic>
        <p:nvPicPr>
          <p:cNvPr id="3" name="Soundly Voice Designer, Camille 2">
            <a:hlinkClick r:id="" action="ppaction://media"/>
            <a:extLst>
              <a:ext uri="{FF2B5EF4-FFF2-40B4-BE49-F238E27FC236}">
                <a16:creationId xmlns:a16="http://schemas.microsoft.com/office/drawing/2014/main" id="{A80356E0-AD1A-9516-B26D-83A4291D882A}"/>
              </a:ext>
            </a:extLst>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9393981" y="1096132"/>
            <a:ext cx="487362" cy="487363"/>
          </a:xfrm>
          <a:prstGeom prst="rect">
            <a:avLst/>
          </a:prstGeom>
        </p:spPr>
      </p:pic>
      <p:pic>
        <p:nvPicPr>
          <p:cNvPr id="10" name="Graphique 9" descr="Euro">
            <a:extLst>
              <a:ext uri="{FF2B5EF4-FFF2-40B4-BE49-F238E27FC236}">
                <a16:creationId xmlns:a16="http://schemas.microsoft.com/office/drawing/2014/main" id="{ED89E3C8-34D7-C5D9-B618-B77DCE86C99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68602" y="3250153"/>
            <a:ext cx="744524" cy="744524"/>
          </a:xfrm>
          <a:prstGeom prst="rect">
            <a:avLst/>
          </a:prstGeom>
        </p:spPr>
      </p:pic>
    </p:spTree>
    <p:custDataLst>
      <p:tags r:id="rId1"/>
    </p:custDataLst>
    <p:extLst>
      <p:ext uri="{BB962C8B-B14F-4D97-AF65-F5344CB8AC3E}">
        <p14:creationId xmlns:p14="http://schemas.microsoft.com/office/powerpoint/2010/main" val="2089075564"/>
      </p:ext>
    </p:extLst>
  </p:cSld>
  <p:clrMapOvr>
    <a:masterClrMapping/>
  </p:clrMapOvr>
  <mc:AlternateContent xmlns:mc="http://schemas.openxmlformats.org/markup-compatibility/2006" xmlns:p14="http://schemas.microsoft.com/office/powerpoint/2010/main">
    <mc:Choice Requires="p14">
      <p:transition spd="slow" p14:dur="2000" advTm="39174"/>
    </mc:Choice>
    <mc:Fallback xmlns="">
      <p:transition spd="slow" advTm="3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5" fill="hold" display="0">
                  <p:stCondLst>
                    <p:cond delay="indefinite"/>
                  </p:stCondLst>
                  <p:endCondLst>
                    <p:cond evt="onStopAudio" delay="0">
                      <p:tgtEl>
                        <p:sldTgt/>
                      </p:tgtEl>
                    </p:cond>
                  </p:endCondLst>
                </p:cTn>
                <p:tgtEl>
                  <p:spTgt spid="3"/>
                </p:tgtEl>
              </p:cMediaNode>
            </p:audio>
          </p:childTnLst>
        </p:cTn>
      </p:par>
    </p:tnLst>
    <p:bldLst>
      <p:bldP spid="25" grpId="0" animBg="1"/>
    </p:bldLst>
  </p:timing>
  <p:extLst>
    <p:ext uri="{E180D4A7-C9FB-4DFB-919C-405C955672EB}">
      <p14:showEvtLst xmlns:p14="http://schemas.microsoft.com/office/powerpoint/2010/main">
        <p14:playEvt time="62" objId="3"/>
        <p14:stopEvt time="38236"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1.5|4.3|2.5|1.7|3.8"/>
</p:tagLst>
</file>

<file path=ppt/tags/tag2.xml><?xml version="1.0" encoding="utf-8"?>
<p:tagLst xmlns:a="http://schemas.openxmlformats.org/drawingml/2006/main" xmlns:r="http://schemas.openxmlformats.org/officeDocument/2006/relationships" xmlns:p="http://schemas.openxmlformats.org/presentationml/2006/main">
  <p:tag name="TIMING" val="|3.5|0.9|0.8"/>
</p:tagLst>
</file>

<file path=ppt/tags/tag3.xml><?xml version="1.0" encoding="utf-8"?>
<p:tagLst xmlns:a="http://schemas.openxmlformats.org/drawingml/2006/main" xmlns:r="http://schemas.openxmlformats.org/officeDocument/2006/relationships" xmlns:p="http://schemas.openxmlformats.org/presentationml/2006/main">
  <p:tag name="TIMING" val="|2.8|0.7|0.6|4|0.7|7.1|0.9|1.9|7|1|1.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211</Words>
  <Application>Microsoft Office PowerPoint</Application>
  <PresentationFormat>Grand écran</PresentationFormat>
  <Paragraphs>24</Paragraphs>
  <Slides>3</Slides>
  <Notes>3</Notes>
  <HiddenSlides>0</HiddenSlides>
  <MMClips>3</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vt:i4>
      </vt:variant>
    </vt:vector>
  </HeadingPairs>
  <TitlesOfParts>
    <vt:vector size="7" baseType="lpstr">
      <vt:lpstr>Arial</vt:lpstr>
      <vt:lpstr>Calibri</vt:lpstr>
      <vt:lpstr>Calibri Light</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Mouhamed Diop</cp:lastModifiedBy>
  <cp:revision>11</cp:revision>
  <dcterms:created xsi:type="dcterms:W3CDTF">2023-05-09T11:28:12Z</dcterms:created>
  <dcterms:modified xsi:type="dcterms:W3CDTF">2023-05-15T12:05:12Z</dcterms:modified>
</cp:coreProperties>
</file>